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317" r:id="rId2"/>
    <p:sldId id="302" r:id="rId3"/>
    <p:sldId id="408" r:id="rId4"/>
    <p:sldId id="321" r:id="rId5"/>
    <p:sldId id="329" r:id="rId6"/>
    <p:sldId id="361" r:id="rId7"/>
    <p:sldId id="394" r:id="rId8"/>
    <p:sldId id="325" r:id="rId9"/>
    <p:sldId id="363" r:id="rId10"/>
    <p:sldId id="396" r:id="rId11"/>
    <p:sldId id="397" r:id="rId12"/>
    <p:sldId id="398" r:id="rId13"/>
    <p:sldId id="399" r:id="rId14"/>
    <p:sldId id="402" r:id="rId15"/>
    <p:sldId id="409" r:id="rId16"/>
    <p:sldId id="357" r:id="rId17"/>
    <p:sldId id="364" r:id="rId18"/>
    <p:sldId id="379" r:id="rId19"/>
    <p:sldId id="365" r:id="rId20"/>
    <p:sldId id="366" r:id="rId21"/>
    <p:sldId id="355" r:id="rId22"/>
    <p:sldId id="384" r:id="rId23"/>
    <p:sldId id="367" r:id="rId24"/>
    <p:sldId id="368" r:id="rId25"/>
    <p:sldId id="369" r:id="rId26"/>
    <p:sldId id="401" r:id="rId27"/>
    <p:sldId id="374" r:id="rId28"/>
    <p:sldId id="372" r:id="rId29"/>
    <p:sldId id="370" r:id="rId30"/>
    <p:sldId id="403" r:id="rId31"/>
    <p:sldId id="373" r:id="rId32"/>
    <p:sldId id="377" r:id="rId33"/>
    <p:sldId id="404" r:id="rId34"/>
    <p:sldId id="375" r:id="rId35"/>
    <p:sldId id="405" r:id="rId36"/>
    <p:sldId id="353" r:id="rId37"/>
    <p:sldId id="356" r:id="rId38"/>
    <p:sldId id="380" r:id="rId39"/>
    <p:sldId id="378" r:id="rId40"/>
    <p:sldId id="345" r:id="rId41"/>
    <p:sldId id="318" r:id="rId42"/>
    <p:sldId id="383" r:id="rId43"/>
    <p:sldId id="395" r:id="rId44"/>
    <p:sldId id="389" r:id="rId45"/>
    <p:sldId id="382" r:id="rId46"/>
    <p:sldId id="400" r:id="rId47"/>
    <p:sldId id="385" r:id="rId48"/>
    <p:sldId id="388" r:id="rId49"/>
    <p:sldId id="386" r:id="rId50"/>
    <p:sldId id="390" r:id="rId51"/>
    <p:sldId id="391" r:id="rId52"/>
    <p:sldId id="392" r:id="rId53"/>
    <p:sldId id="407" r:id="rId54"/>
    <p:sldId id="352" r:id="rId55"/>
    <p:sldId id="347" r:id="rId56"/>
    <p:sldId id="349" r:id="rId57"/>
    <p:sldId id="350" r:id="rId58"/>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1997" autoAdjust="0"/>
  </p:normalViewPr>
  <p:slideViewPr>
    <p:cSldViewPr snapToGrid="0" snapToObjects="1">
      <p:cViewPr>
        <p:scale>
          <a:sx n="100" d="100"/>
          <a:sy n="100" d="100"/>
        </p:scale>
        <p:origin x="114" y="45"/>
      </p:cViewPr>
      <p:guideLst>
        <p:guide orient="horz" pos="2041"/>
        <p:guide pos="3629"/>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23/01/2019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18</a:t>
            </a:fld>
            <a:endParaRPr lang="en-AU"/>
          </a:p>
        </p:txBody>
      </p:sp>
    </p:spTree>
    <p:extLst>
      <p:ext uri="{BB962C8B-B14F-4D97-AF65-F5344CB8AC3E}">
        <p14:creationId xmlns:p14="http://schemas.microsoft.com/office/powerpoint/2010/main" val="3593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19</a:t>
            </a:fld>
            <a:endParaRPr lang="en-AU"/>
          </a:p>
        </p:txBody>
      </p:sp>
    </p:spTree>
    <p:extLst>
      <p:ext uri="{BB962C8B-B14F-4D97-AF65-F5344CB8AC3E}">
        <p14:creationId xmlns:p14="http://schemas.microsoft.com/office/powerpoint/2010/main" val="394156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26</a:t>
            </a:fld>
            <a:endParaRPr lang="en-AU"/>
          </a:p>
        </p:txBody>
      </p:sp>
    </p:spTree>
    <p:extLst>
      <p:ext uri="{BB962C8B-B14F-4D97-AF65-F5344CB8AC3E}">
        <p14:creationId xmlns:p14="http://schemas.microsoft.com/office/powerpoint/2010/main" val="55379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29</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32</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40</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41</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46</a:t>
            </a:fld>
            <a:endParaRPr lang="en-AU"/>
          </a:p>
        </p:txBody>
      </p:sp>
    </p:spTree>
    <p:extLst>
      <p:ext uri="{BB962C8B-B14F-4D97-AF65-F5344CB8AC3E}">
        <p14:creationId xmlns:p14="http://schemas.microsoft.com/office/powerpoint/2010/main" val="80975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48</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a:t>
            </a:r>
          </a:p>
        </p:txBody>
      </p:sp>
      <p:sp>
        <p:nvSpPr>
          <p:cNvPr id="4" name="Slide Number Placeholder 3"/>
          <p:cNvSpPr>
            <a:spLocks noGrp="1"/>
          </p:cNvSpPr>
          <p:nvPr>
            <p:ph type="sldNum" sz="quarter" idx="10"/>
          </p:nvPr>
        </p:nvSpPr>
        <p:spPr/>
        <p:txBody>
          <a:bodyPr/>
          <a:lstStyle/>
          <a:p>
            <a:fld id="{E12FC564-3DFE-44C1-8DD2-A9D80977F78A}" type="slidenum">
              <a:rPr lang="en-US" smtClean="0"/>
              <a:t>49</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57</a:t>
            </a:fld>
            <a:endParaRPr lang="en-AU"/>
          </a:p>
        </p:txBody>
      </p:sp>
    </p:spTree>
    <p:extLst>
      <p:ext uri="{BB962C8B-B14F-4D97-AF65-F5344CB8AC3E}">
        <p14:creationId xmlns:p14="http://schemas.microsoft.com/office/powerpoint/2010/main" val="245895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4</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9</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14</a:t>
            </a:fld>
            <a:endParaRPr lang="en-AU"/>
          </a:p>
        </p:txBody>
      </p:sp>
    </p:spTree>
    <p:extLst>
      <p:ext uri="{BB962C8B-B14F-4D97-AF65-F5344CB8AC3E}">
        <p14:creationId xmlns:p14="http://schemas.microsoft.com/office/powerpoint/2010/main" val="103393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16</a:t>
            </a:fld>
            <a:endParaRPr lang="en-AU"/>
          </a:p>
        </p:txBody>
      </p:sp>
    </p:spTree>
    <p:extLst>
      <p:ext uri="{BB962C8B-B14F-4D97-AF65-F5344CB8AC3E}">
        <p14:creationId xmlns:p14="http://schemas.microsoft.com/office/powerpoint/2010/main" val="4164404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196488" y="-485237"/>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D92F26DE-97CD-42D0-A4A7-B7A179DB8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31880" y="3005089"/>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6" name="Picture 5">
            <a:extLst>
              <a:ext uri="{FF2B5EF4-FFF2-40B4-BE49-F238E27FC236}">
                <a16:creationId xmlns:a16="http://schemas.microsoft.com/office/drawing/2014/main" id="{DF351B0F-FB05-4B6A-9417-46ABD151E7AB}"/>
              </a:ext>
            </a:extLst>
          </p:cNvPr>
          <p:cNvPicPr>
            <a:picLocks noChangeAspect="1"/>
          </p:cNvPicPr>
          <p:nvPr userDrawn="1"/>
        </p:nvPicPr>
        <p:blipFill>
          <a:blip r:embed="rId9"/>
          <a:stretch>
            <a:fillRect/>
          </a:stretch>
        </p:blipFill>
        <p:spPr>
          <a:xfrm>
            <a:off x="9325574" y="5958814"/>
            <a:ext cx="2495550" cy="390525"/>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tif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6" Type="http://schemas.openxmlformats.org/officeDocument/2006/relationships/hyperlink" Target="https://marketplace.visualstudio.com/items?itemName=eamodio.gitlens"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solidFill>
                  <a:schemeClr val="tx1"/>
                </a:solidFill>
              </a:rPr>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C2B97-E75C-4E44-B86F-2A469C846766}"/>
              </a:ext>
            </a:extLst>
          </p:cNvPr>
          <p:cNvPicPr>
            <a:picLocks noChangeAspect="1"/>
          </p:cNvPicPr>
          <p:nvPr/>
        </p:nvPicPr>
        <p:blipFill>
          <a:blip r:embed="rId3"/>
          <a:stretch>
            <a:fillRect/>
          </a:stretch>
        </p:blipFill>
        <p:spPr>
          <a:xfrm>
            <a:off x="3291288" y="0"/>
            <a:ext cx="4937911" cy="6480175"/>
          </a:xfrm>
          <a:prstGeom prst="rect">
            <a:avLst/>
          </a:prstGeom>
        </p:spPr>
      </p:pic>
    </p:spTree>
    <p:extLst>
      <p:ext uri="{BB962C8B-B14F-4D97-AF65-F5344CB8AC3E}">
        <p14:creationId xmlns:p14="http://schemas.microsoft.com/office/powerpoint/2010/main" val="308326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Workflow</a:t>
            </a:r>
          </a:p>
        </p:txBody>
      </p:sp>
    </p:spTree>
    <p:extLst>
      <p:ext uri="{BB962C8B-B14F-4D97-AF65-F5344CB8AC3E}">
        <p14:creationId xmlns:p14="http://schemas.microsoft.com/office/powerpoint/2010/main" val="2034671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Fork</a:t>
            </a:r>
          </a:p>
        </p:txBody>
      </p:sp>
    </p:spTree>
    <p:extLst>
      <p:ext uri="{BB962C8B-B14F-4D97-AF65-F5344CB8AC3E}">
        <p14:creationId xmlns:p14="http://schemas.microsoft.com/office/powerpoint/2010/main" val="427980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Clone</a:t>
            </a:r>
          </a:p>
        </p:txBody>
      </p:sp>
    </p:spTree>
    <p:extLst>
      <p:ext uri="{BB962C8B-B14F-4D97-AF65-F5344CB8AC3E}">
        <p14:creationId xmlns:p14="http://schemas.microsoft.com/office/powerpoint/2010/main" val="114375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799" y="4394352"/>
            <a:ext cx="635195" cy="6069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799" y="5203866"/>
            <a:ext cx="621805" cy="561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527603" y="6170603"/>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#818</a:t>
            </a:r>
            <a:r>
              <a:rPr lang="en-AU" sz="1200" b="1" baseline="0" dirty="0">
                <a:solidFill>
                  <a:schemeClr val="accent1"/>
                </a:solidFill>
                <a:latin typeface="Source Sans Pro Light" panose="020B0403030403020204" pitchFamily="34" charset="0"/>
              </a:rPr>
              <a:t> | Malaysia 2019</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Branch</a:t>
            </a:r>
          </a:p>
        </p:txBody>
      </p:sp>
    </p:spTree>
    <p:extLst>
      <p:ext uri="{BB962C8B-B14F-4D97-AF65-F5344CB8AC3E}">
        <p14:creationId xmlns:p14="http://schemas.microsoft.com/office/powerpoint/2010/main" val="547273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b="1" dirty="0">
                <a:solidFill>
                  <a:schemeClr val="tx1"/>
                </a:solidFill>
              </a:rPr>
              <a:t>Change Stuff</a:t>
            </a:r>
            <a:r>
              <a:rPr lang="en-AU" dirty="0"/>
              <a:t>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7F15A-E02B-4CBD-B92D-15B57FC84AC8}"/>
              </a:ext>
            </a:extLst>
          </p:cNvPr>
          <p:cNvPicPr>
            <a:picLocks noChangeAspect="1"/>
          </p:cNvPicPr>
          <p:nvPr/>
        </p:nvPicPr>
        <p:blipFill>
          <a:blip r:embed="rId3"/>
          <a:stretch>
            <a:fillRect/>
          </a:stretch>
        </p:blipFill>
        <p:spPr>
          <a:xfrm>
            <a:off x="3276987" y="-27955"/>
            <a:ext cx="4929405" cy="6403921"/>
          </a:xfrm>
          <a:prstGeom prst="rect">
            <a:avLst/>
          </a:prstGeom>
        </p:spPr>
      </p:pic>
    </p:spTree>
    <p:extLst>
      <p:ext uri="{BB962C8B-B14F-4D97-AF65-F5344CB8AC3E}">
        <p14:creationId xmlns:p14="http://schemas.microsoft.com/office/powerpoint/2010/main" val="337674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7A128-D380-4C09-A22E-6247F98826DF}"/>
              </a:ext>
            </a:extLst>
          </p:cNvPr>
          <p:cNvPicPr>
            <a:picLocks noChangeAspect="1"/>
          </p:cNvPicPr>
          <p:nvPr/>
        </p:nvPicPr>
        <p:blipFill>
          <a:blip r:embed="rId2"/>
          <a:stretch>
            <a:fillRect/>
          </a:stretch>
        </p:blipFill>
        <p:spPr>
          <a:xfrm>
            <a:off x="3286484" y="0"/>
            <a:ext cx="4947520" cy="6480175"/>
          </a:xfrm>
          <a:prstGeom prst="rect">
            <a:avLst/>
          </a:prstGeom>
        </p:spPr>
      </p:pic>
    </p:spTree>
    <p:extLst>
      <p:ext uri="{BB962C8B-B14F-4D97-AF65-F5344CB8AC3E}">
        <p14:creationId xmlns:p14="http://schemas.microsoft.com/office/powerpoint/2010/main" val="1519242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4778A-949A-4518-B84D-E3FC9B7E72D8}"/>
              </a:ext>
            </a:extLst>
          </p:cNvPr>
          <p:cNvPicPr>
            <a:picLocks noChangeAspect="1"/>
          </p:cNvPicPr>
          <p:nvPr/>
        </p:nvPicPr>
        <p:blipFill>
          <a:blip r:embed="rId2"/>
          <a:stretch>
            <a:fillRect/>
          </a:stretch>
        </p:blipFill>
        <p:spPr>
          <a:xfrm>
            <a:off x="3290037" y="0"/>
            <a:ext cx="4940413" cy="6480175"/>
          </a:xfrm>
          <a:prstGeom prst="rect">
            <a:avLst/>
          </a:prstGeom>
        </p:spPr>
      </p:pic>
    </p:spTree>
    <p:extLst>
      <p:ext uri="{BB962C8B-B14F-4D97-AF65-F5344CB8AC3E}">
        <p14:creationId xmlns:p14="http://schemas.microsoft.com/office/powerpoint/2010/main" val="667162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38986-292B-4AD0-9900-F3BB45597934}"/>
              </a:ext>
            </a:extLst>
          </p:cNvPr>
          <p:cNvPicPr>
            <a:picLocks noChangeAspect="1"/>
          </p:cNvPicPr>
          <p:nvPr/>
        </p:nvPicPr>
        <p:blipFill rotWithShape="1">
          <a:blip r:embed="rId2"/>
          <a:srcRect l="-1056" t="-3081" r="-2786" b="14405"/>
          <a:stretch/>
        </p:blipFill>
        <p:spPr>
          <a:xfrm>
            <a:off x="3021698" y="-106759"/>
            <a:ext cx="4520942" cy="6254299"/>
          </a:xfrm>
          <a:prstGeom prst="rect">
            <a:avLst/>
          </a:prstGeom>
        </p:spPr>
      </p:pic>
    </p:spTree>
    <p:extLst>
      <p:ext uri="{BB962C8B-B14F-4D97-AF65-F5344CB8AC3E}">
        <p14:creationId xmlns:p14="http://schemas.microsoft.com/office/powerpoint/2010/main" val="352662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9E5A-9353-42D5-A9F8-1527A9618198}"/>
              </a:ext>
            </a:extLst>
          </p:cNvPr>
          <p:cNvPicPr>
            <a:picLocks noChangeAspect="1"/>
          </p:cNvPicPr>
          <p:nvPr/>
        </p:nvPicPr>
        <p:blipFill>
          <a:blip r:embed="rId2"/>
          <a:stretch>
            <a:fillRect/>
          </a:stretch>
        </p:blipFill>
        <p:spPr>
          <a:xfrm>
            <a:off x="3291606" y="0"/>
            <a:ext cx="4937276" cy="6480175"/>
          </a:xfrm>
          <a:prstGeom prst="rect">
            <a:avLst/>
          </a:prstGeom>
        </p:spPr>
      </p:pic>
      <p:pic>
        <p:nvPicPr>
          <p:cNvPr id="5" name="Picture 4">
            <a:extLst>
              <a:ext uri="{FF2B5EF4-FFF2-40B4-BE49-F238E27FC236}">
                <a16:creationId xmlns:a16="http://schemas.microsoft.com/office/drawing/2014/main" id="{952034BC-2EC5-4545-A8D5-B3663C3D3F77}"/>
              </a:ext>
            </a:extLst>
          </p:cNvPr>
          <p:cNvPicPr>
            <a:picLocks noChangeAspect="1"/>
          </p:cNvPicPr>
          <p:nvPr/>
        </p:nvPicPr>
        <p:blipFill>
          <a:blip r:embed="rId3"/>
          <a:stretch>
            <a:fillRect/>
          </a:stretch>
        </p:blipFill>
        <p:spPr>
          <a:xfrm>
            <a:off x="3263950" y="0"/>
            <a:ext cx="4992588" cy="6480175"/>
          </a:xfrm>
          <a:prstGeom prst="rect">
            <a:avLst/>
          </a:prstGeom>
        </p:spPr>
      </p:pic>
    </p:spTree>
    <p:extLst>
      <p:ext uri="{BB962C8B-B14F-4D97-AF65-F5344CB8AC3E}">
        <p14:creationId xmlns:p14="http://schemas.microsoft.com/office/powerpoint/2010/main" val="1307336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b="1" dirty="0">
                <a:solidFill>
                  <a:schemeClr val="tx1"/>
                </a:solidFill>
              </a:rPr>
              <a:t>Pull Request</a:t>
            </a:r>
          </a:p>
        </p:txBody>
      </p:sp>
    </p:spTree>
    <p:extLst>
      <p:ext uri="{BB962C8B-B14F-4D97-AF65-F5344CB8AC3E}">
        <p14:creationId xmlns:p14="http://schemas.microsoft.com/office/powerpoint/2010/main" val="235168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D62D1-B2D4-408E-AF7F-6A153E9C6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20488" cy="5688015"/>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tx1"/>
                </a:solidFill>
                <a:latin typeface="+mj-lt"/>
                <a:cs typeface="+mj-cs"/>
              </a:rPr>
              <a:t>Agenda:</a:t>
            </a:r>
          </a:p>
          <a:p>
            <a:r>
              <a:rPr lang="en-US" sz="3600" dirty="0">
                <a:solidFill>
                  <a:schemeClr val="tx1"/>
                </a:solidFill>
                <a:latin typeface="+mj-lt"/>
                <a:cs typeface="+mj-cs"/>
              </a:rPr>
              <a:t>Git and GitHub</a:t>
            </a:r>
            <a:r>
              <a:rPr lang="en-US" sz="4800" dirty="0"/>
              <a:t>.</a:t>
            </a:r>
            <a:endParaRPr lang="en-US" sz="4536" dirty="0">
              <a:solidFill>
                <a:schemeClr val="tx1"/>
              </a:solidFill>
            </a:endParaRPr>
          </a:p>
        </p:txBody>
      </p:sp>
      <p:sp>
        <p:nvSpPr>
          <p:cNvPr id="5" name="Content Placeholder 2"/>
          <p:cNvSpPr txBox="1">
            <a:spLocks/>
          </p:cNvSpPr>
          <p:nvPr/>
        </p:nvSpPr>
        <p:spPr>
          <a:xfrm>
            <a:off x="1872139" y="1785937"/>
            <a:ext cx="7776210" cy="4348163"/>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002" b="1" dirty="0">
                <a:solidFill>
                  <a:schemeClr val="tx1"/>
                </a:solidFill>
              </a:rPr>
              <a:t>What is it?</a:t>
            </a:r>
          </a:p>
          <a:p>
            <a:pPr>
              <a:lnSpc>
                <a:spcPct val="150000"/>
              </a:lnSpc>
            </a:pPr>
            <a:r>
              <a:rPr lang="en-US" sz="3002" b="1" dirty="0">
                <a:solidFill>
                  <a:schemeClr val="tx1"/>
                </a:solidFill>
              </a:rPr>
              <a:t>Installation</a:t>
            </a:r>
          </a:p>
          <a:p>
            <a:pPr>
              <a:lnSpc>
                <a:spcPct val="150000"/>
              </a:lnSpc>
            </a:pPr>
            <a:r>
              <a:rPr lang="en-US" sz="3002" b="1" dirty="0">
                <a:solidFill>
                  <a:schemeClr val="tx1"/>
                </a:solidFill>
              </a:rPr>
              <a:t>Basic Workflow</a:t>
            </a:r>
          </a:p>
          <a:p>
            <a:pPr>
              <a:lnSpc>
                <a:spcPct val="150000"/>
              </a:lnSpc>
            </a:pPr>
            <a:r>
              <a:rPr lang="en-US" sz="3002" b="1" dirty="0">
                <a:solidFill>
                  <a:schemeClr val="tx1"/>
                </a:solidFill>
              </a:rPr>
              <a:t>Demo</a:t>
            </a:r>
          </a:p>
          <a:p>
            <a:pPr>
              <a:lnSpc>
                <a:spcPct val="150000"/>
              </a:lnSpc>
            </a:pPr>
            <a:r>
              <a:rPr lang="en-US" sz="3002" b="1" dirty="0">
                <a:solidFill>
                  <a:schemeClr val="tx1"/>
                </a:solidFill>
              </a:rPr>
              <a:t>Further Information</a:t>
            </a:r>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1081"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3454067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6" y="1538562"/>
            <a:ext cx="6486071" cy="489364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stash</a:t>
            </a:r>
          </a:p>
        </p:txBody>
      </p:sp>
    </p:spTree>
    <p:extLst>
      <p:ext uri="{BB962C8B-B14F-4D97-AF65-F5344CB8AC3E}">
        <p14:creationId xmlns:p14="http://schemas.microsoft.com/office/powerpoint/2010/main" val="344040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Cleanup</a:t>
            </a:r>
          </a:p>
        </p:txBody>
      </p:sp>
    </p:spTree>
    <p:extLst>
      <p:ext uri="{BB962C8B-B14F-4D97-AF65-F5344CB8AC3E}">
        <p14:creationId xmlns:p14="http://schemas.microsoft.com/office/powerpoint/2010/main" val="1376166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BCDC3-FF37-4D44-B170-469D07538901}"/>
              </a:ext>
            </a:extLst>
          </p:cNvPr>
          <p:cNvPicPr>
            <a:picLocks noChangeAspect="1"/>
          </p:cNvPicPr>
          <p:nvPr/>
        </p:nvPicPr>
        <p:blipFill>
          <a:blip r:embed="rId2"/>
          <a:stretch>
            <a:fillRect/>
          </a:stretch>
        </p:blipFill>
        <p:spPr>
          <a:xfrm>
            <a:off x="3290665" y="0"/>
            <a:ext cx="4939158" cy="6480175"/>
          </a:xfrm>
          <a:prstGeom prst="rect">
            <a:avLst/>
          </a:prstGeom>
        </p:spPr>
      </p:pic>
    </p:spTree>
    <p:extLst>
      <p:ext uri="{BB962C8B-B14F-4D97-AF65-F5344CB8AC3E}">
        <p14:creationId xmlns:p14="http://schemas.microsoft.com/office/powerpoint/2010/main" val="984173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25000" lnSpcReduction="20000"/>
          </a:bodyPr>
          <a:lstStyle/>
          <a:p>
            <a:endParaRPr lang="en-AU" sz="1323" dirty="0"/>
          </a:p>
          <a:p>
            <a:r>
              <a:rPr lang="en-AU" sz="4800" dirty="0">
                <a:hlinkClick r:id="rId2"/>
              </a:rPr>
              <a:t>https://git-scm.com</a:t>
            </a:r>
            <a:endParaRPr lang="en-AU" sz="4800" dirty="0"/>
          </a:p>
          <a:p>
            <a:endParaRPr lang="en-AU" sz="4800" dirty="0">
              <a:hlinkClick r:id="rId3"/>
            </a:endParaRPr>
          </a:p>
          <a:p>
            <a:r>
              <a:rPr lang="en-AU" sz="4800" dirty="0">
                <a:hlinkClick r:id="rId3"/>
              </a:rPr>
              <a:t>http://www.eqqon.com/index.php/Collaborative_Github_Workflow</a:t>
            </a:r>
            <a:endParaRPr lang="en-AU" sz="4800" dirty="0"/>
          </a:p>
          <a:p>
            <a:endParaRPr lang="en-AU" sz="4800" dirty="0"/>
          </a:p>
          <a:p>
            <a:r>
              <a:rPr lang="en-AU" sz="4800" dirty="0">
                <a:hlinkClick r:id="rId4"/>
              </a:rPr>
              <a:t>https://zeroturnaround.com/rebellabs/git-commands-and-best-practices-cheat-sheet/</a:t>
            </a:r>
            <a:endParaRPr lang="en-AU" sz="4800" dirty="0"/>
          </a:p>
          <a:p>
            <a:endParaRPr lang="en-AU" sz="4800" dirty="0"/>
          </a:p>
          <a:p>
            <a:r>
              <a:rPr lang="en-AU" sz="4800" dirty="0">
                <a:hlinkClick r:id="rId5"/>
              </a:rPr>
              <a:t>https://medium.freecodecamp.org/git-cheat-sheet-and-best-practices-c6ce5321f52</a:t>
            </a:r>
            <a:endParaRPr lang="en-AU" sz="4800" dirty="0"/>
          </a:p>
          <a:p>
            <a:endParaRPr lang="en-AU" sz="4800" dirty="0"/>
          </a:p>
          <a:p>
            <a:r>
              <a:rPr lang="en-AU" sz="4800" dirty="0">
                <a:hlinkClick r:id="rId6"/>
              </a:rPr>
              <a:t>https://github.com/git-tips/tips</a:t>
            </a:r>
            <a:endParaRPr lang="en-AU" sz="4800" dirty="0"/>
          </a:p>
          <a:p>
            <a:endParaRPr lang="en-AU" sz="4800" dirty="0"/>
          </a:p>
          <a:p>
            <a:r>
              <a:rPr lang="en-AU" sz="4800" dirty="0">
                <a:hlinkClick r:id="rId7"/>
              </a:rPr>
              <a:t>https://blog.github.com/2015-06-08-how-to-undo-almost-anything-with-git/</a:t>
            </a:r>
            <a:endParaRPr lang="en-AU" sz="4800" dirty="0"/>
          </a:p>
          <a:p>
            <a:endParaRPr lang="en-AU" sz="4800" dirty="0"/>
          </a:p>
          <a:p>
            <a:r>
              <a:rPr lang="en-AU" sz="4800" dirty="0">
                <a:hlinkClick r:id="rId3"/>
              </a:rPr>
              <a:t>http://www.ohshitgit.com</a:t>
            </a:r>
            <a:endParaRPr lang="en-AU" sz="4800" dirty="0"/>
          </a:p>
          <a:p>
            <a:endParaRPr lang="en-AU" sz="4800" dirty="0"/>
          </a:p>
          <a:p>
            <a:r>
              <a:rPr lang="en-AU" sz="4800" dirty="0">
                <a:hlinkClick r:id="rId8"/>
              </a:rPr>
              <a:t>https://rubygarage.org/blog/most-basic-git-commands-with-examples</a:t>
            </a:r>
            <a:endParaRPr lang="en-AU" sz="4800" dirty="0"/>
          </a:p>
          <a:p>
            <a:endParaRPr lang="en-AU" sz="4800" dirty="0"/>
          </a:p>
          <a:p>
            <a:r>
              <a:rPr lang="en-AU" sz="4800" dirty="0">
                <a:hlinkClick r:id="rId9"/>
              </a:rPr>
              <a:t>http://michaeljswart.com/2018/07/the-bare-minimum-you-need-to-know-to-work-with-git/</a:t>
            </a:r>
            <a:endParaRPr lang="en-AU" sz="4800" dirty="0"/>
          </a:p>
          <a:p>
            <a:endParaRPr lang="en-AU" sz="4800" dirty="0"/>
          </a:p>
          <a:p>
            <a:r>
              <a:rPr lang="en-AU" sz="4800" dirty="0">
                <a:hlinkClick r:id="rId10"/>
              </a:rPr>
              <a:t>https://www.ibm.com/developerworks/library/d-learn-workings-git/</a:t>
            </a:r>
            <a:endParaRPr lang="en-AU" sz="4800" dirty="0"/>
          </a:p>
          <a:p>
            <a:endParaRPr lang="en-AU" sz="4800" dirty="0"/>
          </a:p>
          <a:p>
            <a:r>
              <a:rPr lang="en-AU" sz="4800" dirty="0">
                <a:hlinkClick r:id="rId11"/>
              </a:rPr>
              <a:t>http://www.differencebetween.net/technology/difference-between-git-fetch-and-git-pull/</a:t>
            </a:r>
            <a:endParaRPr lang="en-AU" sz="4800" dirty="0"/>
          </a:p>
          <a:p>
            <a:endParaRPr lang="en-AU" sz="4800" dirty="0"/>
          </a:p>
          <a:p>
            <a:r>
              <a:rPr lang="en-AU" sz="4800" dirty="0">
                <a:hlinkClick r:id="rId12"/>
              </a:rPr>
              <a:t>https://www.git-tower.com/learn/git/faq</a:t>
            </a:r>
            <a:endParaRPr lang="en-AU" sz="4800" dirty="0"/>
          </a:p>
          <a:p>
            <a:r>
              <a:rPr lang="en-AU" sz="4800" dirty="0"/>
              <a:t>	 </a:t>
            </a:r>
            <a:r>
              <a:rPr lang="en-AU" sz="4800" dirty="0">
                <a:hlinkClick r:id="rId13"/>
              </a:rPr>
              <a:t>https://www.git-tower.com/learn/git/ebook/en/command-line/introduction</a:t>
            </a:r>
            <a:endParaRPr lang="en-AU" sz="4800" dirty="0"/>
          </a:p>
          <a:p>
            <a:r>
              <a:rPr lang="en-AU" sz="4800" dirty="0"/>
              <a:t>	 </a:t>
            </a:r>
            <a:r>
              <a:rPr lang="en-AU" sz="4800" dirty="0">
                <a:hlinkClick r:id="rId14"/>
              </a:rPr>
              <a:t>https://www.git-tower.com/learn/git/ebook/en/desktop-gui/introduction</a:t>
            </a:r>
            <a:endParaRPr lang="en-AU" sz="4800" dirty="0"/>
          </a:p>
          <a:p>
            <a:endParaRPr lang="en-AU" sz="4800" dirty="0"/>
          </a:p>
          <a:p>
            <a:r>
              <a:rPr lang="en-US" sz="4800" dirty="0">
                <a:hlinkClick r:id="rId15"/>
              </a:rPr>
              <a:t>https://www.pass.org/AttendanEvent/OnlineEvents/24HoursofPASS.aspx</a:t>
            </a:r>
            <a:endParaRPr lang="en-US" sz="4800" dirty="0"/>
          </a:p>
          <a:p>
            <a:r>
              <a:rPr lang="en-US" sz="4800" dirty="0"/>
              <a:t>	Lyndsey </a:t>
            </a:r>
            <a:r>
              <a:rPr lang="en-US" sz="4800" dirty="0" err="1"/>
              <a:t>Padget</a:t>
            </a:r>
            <a:r>
              <a:rPr lang="en-US" sz="4800" dirty="0"/>
              <a:t> Presentation on GIT</a:t>
            </a:r>
            <a:endParaRPr lang="en-AU" sz="4800" dirty="0"/>
          </a:p>
          <a:p>
            <a:endParaRPr lang="en-AU" sz="4800" dirty="0"/>
          </a:p>
          <a:p>
            <a:endParaRPr lang="en-AU" sz="4800" dirty="0"/>
          </a:p>
          <a:p>
            <a:r>
              <a:rPr lang="en-AU" sz="4800" dirty="0" err="1"/>
              <a:t>VSCode</a:t>
            </a:r>
            <a:br>
              <a:rPr lang="en-AU" sz="4800" dirty="0"/>
            </a:br>
            <a:r>
              <a:rPr lang="en-AU" sz="4800" dirty="0"/>
              <a:t>	 </a:t>
            </a:r>
            <a:r>
              <a:rPr lang="en-AU" sz="4800" dirty="0">
                <a:hlinkClick r:id="rId16"/>
              </a:rPr>
              <a:t>https://marketplace.visualstudio.com/items?itemName=eamodio.gitlens</a:t>
            </a:r>
            <a:endParaRPr lang="en-AU" sz="4800" dirty="0"/>
          </a:p>
        </p:txBody>
      </p:sp>
    </p:spTree>
    <p:extLst>
      <p:ext uri="{BB962C8B-B14F-4D97-AF65-F5344CB8AC3E}">
        <p14:creationId xmlns:p14="http://schemas.microsoft.com/office/powerpoint/2010/main" val="4151661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4075346" y="2867170"/>
            <a:ext cx="4227207"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r>
              <a:rPr lang="en-AU" dirty="0"/>
              <a:t>Questions</a:t>
            </a:r>
            <a:endParaRPr lang="en-US" dirty="0"/>
          </a:p>
        </p:txBody>
      </p:sp>
      <p:pic>
        <p:nvPicPr>
          <p:cNvPr id="7" name="Picture 6">
            <a:extLst>
              <a:ext uri="{FF2B5EF4-FFF2-40B4-BE49-F238E27FC236}">
                <a16:creationId xmlns:a16="http://schemas.microsoft.com/office/drawing/2014/main" id="{FEEB4677-5AEF-463D-8AC2-5A2151ABD3AB}"/>
              </a:ext>
            </a:extLst>
          </p:cNvPr>
          <p:cNvPicPr>
            <a:picLocks noChangeAspect="1"/>
          </p:cNvPicPr>
          <p:nvPr/>
        </p:nvPicPr>
        <p:blipFill>
          <a:blip r:embed="rId2"/>
          <a:stretch>
            <a:fillRect/>
          </a:stretch>
        </p:blipFill>
        <p:spPr>
          <a:xfrm>
            <a:off x="8968917" y="2361468"/>
            <a:ext cx="1757237" cy="1757237"/>
          </a:xfrm>
          <a:prstGeom prst="rect">
            <a:avLst/>
          </a:prstGeom>
        </p:spPr>
      </p:pic>
    </p:spTree>
    <p:extLst>
      <p:ext uri="{BB962C8B-B14F-4D97-AF65-F5344CB8AC3E}">
        <p14:creationId xmlns:p14="http://schemas.microsoft.com/office/powerpoint/2010/main" val="615761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chemeClr val="tx1"/>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#SQLSat818</a:t>
            </a:r>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5292435" y="2090057"/>
            <a:ext cx="3010117" cy="1522945"/>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pPr algn="ctr"/>
            <a:r>
              <a:rPr lang="en-AU" sz="3200" dirty="0">
                <a:solidFill>
                  <a:schemeClr val="tx1"/>
                </a:solidFill>
              </a:rPr>
              <a:t>Thank you for attending #SQLSAT818</a:t>
            </a:r>
            <a:endParaRPr lang="en-US" sz="3200" dirty="0">
              <a:solidFill>
                <a:schemeClr val="tx1"/>
              </a:solidFill>
            </a:endParaRPr>
          </a:p>
        </p:txBody>
      </p:sp>
      <p:pic>
        <p:nvPicPr>
          <p:cNvPr id="7" name="Picture 6">
            <a:extLst>
              <a:ext uri="{FF2B5EF4-FFF2-40B4-BE49-F238E27FC236}">
                <a16:creationId xmlns:a16="http://schemas.microsoft.com/office/drawing/2014/main" id="{2E13EEE6-3B1A-4F0C-BA83-E2231C957312}"/>
              </a:ext>
            </a:extLst>
          </p:cNvPr>
          <p:cNvPicPr>
            <a:picLocks noChangeAspect="1"/>
          </p:cNvPicPr>
          <p:nvPr/>
        </p:nvPicPr>
        <p:blipFill>
          <a:blip r:embed="rId3"/>
          <a:stretch>
            <a:fillRect/>
          </a:stretch>
        </p:blipFill>
        <p:spPr>
          <a:xfrm>
            <a:off x="8852720" y="1972910"/>
            <a:ext cx="1757237" cy="1757237"/>
          </a:xfrm>
          <a:prstGeom prst="rect">
            <a:avLst/>
          </a:prstGeom>
        </p:spPr>
      </p:pic>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fork</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7884" y="133097"/>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Installation</a:t>
            </a:r>
          </a:p>
        </p:txBody>
      </p:sp>
    </p:spTree>
    <p:extLst>
      <p:ext uri="{BB962C8B-B14F-4D97-AF65-F5344CB8AC3E}">
        <p14:creationId xmlns:p14="http://schemas.microsoft.com/office/powerpoint/2010/main" val="3512369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b="1" dirty="0">
                <a:solidFill>
                  <a:schemeClr val="tx1"/>
                </a:solidFill>
                <a:latin typeface="+mj-lt"/>
                <a:cs typeface="+mj-cs"/>
              </a:rPr>
              <a:t>Setup:</a:t>
            </a:r>
            <a:endParaRPr lang="en-US" sz="4536" b="1"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22" y="0"/>
            <a:ext cx="8310824" cy="6480175"/>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218" y="0"/>
            <a:ext cx="9669671" cy="6480175"/>
          </a:xfrm>
          <a:prstGeom prst="rect">
            <a:avLst/>
          </a:prstGeom>
        </p:spPr>
      </p:pic>
    </p:spTree>
    <p:extLst>
      <p:ext uri="{BB962C8B-B14F-4D97-AF65-F5344CB8AC3E}">
        <p14:creationId xmlns:p14="http://schemas.microsoft.com/office/powerpoint/2010/main" val="8155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62182</TotalTime>
  <Words>1377</Words>
  <Application>Microsoft Office PowerPoint</Application>
  <PresentationFormat>Custom</PresentationFormat>
  <Paragraphs>257</Paragraphs>
  <Slides>57</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-apple-system</vt:lpstr>
      <vt:lpstr>Arial</vt:lpstr>
      <vt:lpstr>Arial Black</vt:lpstr>
      <vt:lpstr>Calibri</vt:lpstr>
      <vt:lpstr>Courier New</vt:lpstr>
      <vt:lpstr>inherit</vt:lpstr>
      <vt:lpstr>Proxima Nova Light</vt:lpstr>
      <vt:lpstr>Segoe UI</vt:lpstr>
      <vt:lpstr>Source Sans Pro</vt:lpstr>
      <vt:lpstr>Source Sans Pro Light</vt:lpstr>
      <vt:lpstr>Times New Roman</vt:lpstr>
      <vt:lpstr>Verdana</vt:lpstr>
      <vt:lpstr>Wingdings</vt:lpstr>
      <vt:lpstr>SQLSatOslo 2016</vt:lpstr>
      <vt:lpstr>GitHub 101  Using Github and Git for Source Control</vt:lpstr>
      <vt:lpstr>Patrick Flynn SQL Server DBA Link Group</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PowerPoint Presentation</vt:lpstr>
      <vt:lpstr>Social</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286</cp:revision>
  <dcterms:created xsi:type="dcterms:W3CDTF">2011-08-19T20:30:49Z</dcterms:created>
  <dcterms:modified xsi:type="dcterms:W3CDTF">2019-01-24T13:18:15Z</dcterms:modified>
</cp:coreProperties>
</file>